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67" r:id="rId2"/>
    <p:sldId id="435" r:id="rId3"/>
    <p:sldId id="468" r:id="rId4"/>
    <p:sldId id="461" r:id="rId5"/>
    <p:sldId id="464" r:id="rId6"/>
    <p:sldId id="463" r:id="rId7"/>
    <p:sldId id="471" r:id="rId8"/>
    <p:sldId id="470" r:id="rId9"/>
    <p:sldId id="469" r:id="rId10"/>
    <p:sldId id="472" r:id="rId11"/>
    <p:sldId id="473" r:id="rId12"/>
    <p:sldId id="474" r:id="rId13"/>
  </p:sldIdLst>
  <p:sldSz cx="9144000" cy="6858000" type="screen4x3"/>
  <p:notesSz cx="9653588" cy="6642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2">
          <p15:clr>
            <a:srgbClr val="A4A3A4"/>
          </p15:clr>
        </p15:guide>
        <p15:guide id="2" pos="30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DBF1FF"/>
    <a:srgbClr val="CCECFF"/>
    <a:srgbClr val="A5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12" autoAdjust="0"/>
  </p:normalViewPr>
  <p:slideViewPr>
    <p:cSldViewPr>
      <p:cViewPr varScale="1">
        <p:scale>
          <a:sx n="66" d="100"/>
          <a:sy n="66" d="100"/>
        </p:scale>
        <p:origin x="1075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516" y="-78"/>
      </p:cViewPr>
      <p:guideLst>
        <p:guide orient="horz" pos="2092"/>
        <p:guide pos="30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7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7463" y="3154363"/>
            <a:ext cx="7078662" cy="29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4" tIns="44438" rIns="90464" bIns="44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notes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68650" y="496888"/>
            <a:ext cx="3327400" cy="2493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368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0238" y="496888"/>
            <a:ext cx="3324225" cy="2493962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3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4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04800"/>
            <a:ext cx="5678487" cy="564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1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7772400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3757613"/>
            <a:ext cx="777240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47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4213" y="1412875"/>
            <a:ext cx="3810000" cy="45370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3810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7772400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777240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6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20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412875"/>
            <a:ext cx="3810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3810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69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3810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3810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97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96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44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7724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6156325" y="1125538"/>
            <a:ext cx="2987675" cy="152400"/>
          </a:xfrm>
          <a:prstGeom prst="rect">
            <a:avLst/>
          </a:prstGeom>
          <a:solidFill>
            <a:srgbClr val="0065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5949950"/>
            <a:ext cx="2555875" cy="71438"/>
          </a:xfrm>
          <a:prstGeom prst="rect">
            <a:avLst/>
          </a:prstGeom>
          <a:solidFill>
            <a:srgbClr val="0065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3348038" y="63817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latin typeface="Times New Roman" pitchFamily="18" charset="0"/>
              </a:rPr>
              <a:t>J. Paatero / Aalto University © 2015</a:t>
            </a:r>
            <a:endParaRPr lang="en-GB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054" name="Picture 30" descr="C:\Paatero\Labra\Esittely\Aalto logoja yms\Viralliset_logotiedostot\Aalto_EN_Engineering_13_RGB_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12780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20000"/>
        </a:spcAft>
        <a:buClr>
          <a:srgbClr val="000000"/>
        </a:buClr>
        <a:buSzPct val="100000"/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saturation sa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29254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944" cy="2376264"/>
          </a:xfrm>
          <a:solidFill>
            <a:schemeClr val="tx1">
              <a:alpha val="40000"/>
            </a:schemeClr>
          </a:solidFill>
        </p:spPr>
        <p:txBody>
          <a:bodyPr/>
          <a:lstStyle/>
          <a:p>
            <a:r>
              <a:rPr lang="en-US" sz="4400" cap="small" dirty="0"/>
              <a:t>Towards sustainable integrated energy </a:t>
            </a:r>
            <a:r>
              <a:rPr lang="en-US" sz="4400" cap="small" dirty="0" smtClean="0"/>
              <a:t>systems</a:t>
            </a:r>
            <a:br>
              <a:rPr lang="en-US" sz="4400" cap="small" dirty="0" smtClean="0"/>
            </a:br>
            <a:r>
              <a:rPr lang="en-US" sz="3600" cap="small" dirty="0" smtClean="0"/>
              <a:t>–</a:t>
            </a:r>
            <a:br>
              <a:rPr lang="en-US" sz="3600" cap="small" dirty="0" smtClean="0"/>
            </a:br>
            <a:r>
              <a:rPr lang="en-US" sz="3600" cap="small" dirty="0" smtClean="0"/>
              <a:t>distributed </a:t>
            </a:r>
            <a:r>
              <a:rPr lang="en-US" sz="3600" cap="small" dirty="0"/>
              <a:t>low emission </a:t>
            </a:r>
            <a:br>
              <a:rPr lang="en-US" sz="3600" cap="small" dirty="0"/>
            </a:br>
            <a:r>
              <a:rPr lang="en-US" sz="3600" cap="small" dirty="0"/>
              <a:t>production, storage and smart </a:t>
            </a:r>
            <a:r>
              <a:rPr lang="en-US" sz="3600" cap="small" dirty="0" smtClean="0"/>
              <a:t>grid</a:t>
            </a:r>
            <a:endParaRPr lang="fi-FI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869160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200" b="1" dirty="0">
                <a:solidFill>
                  <a:schemeClr val="tx1"/>
                </a:solidFill>
              </a:rPr>
              <a:t>Jukka Paatero</a:t>
            </a:r>
            <a:br>
              <a:rPr lang="fi-FI" sz="2200" b="1" dirty="0">
                <a:solidFill>
                  <a:schemeClr val="tx1"/>
                </a:solidFill>
              </a:rPr>
            </a:br>
            <a:r>
              <a:rPr lang="fi-FI" sz="2200" b="1" dirty="0" smtClean="0">
                <a:solidFill>
                  <a:schemeClr val="tx1"/>
                </a:solidFill>
              </a:rPr>
              <a:t>Aalto </a:t>
            </a:r>
            <a:r>
              <a:rPr lang="fi-FI" sz="2200" b="1" dirty="0" err="1" smtClean="0">
                <a:solidFill>
                  <a:schemeClr val="tx1"/>
                </a:solidFill>
              </a:rPr>
              <a:t>University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br>
              <a:rPr lang="fi-FI" sz="2200" b="1" dirty="0" smtClean="0">
                <a:solidFill>
                  <a:schemeClr val="tx1"/>
                </a:solidFill>
              </a:rPr>
            </a:br>
            <a:r>
              <a:rPr lang="fi-FI" sz="2200" b="1" dirty="0" smtClean="0">
                <a:solidFill>
                  <a:schemeClr val="tx1"/>
                </a:solidFill>
              </a:rPr>
              <a:t>Department of Energy Technology</a:t>
            </a:r>
            <a:r>
              <a:rPr lang="fi-FI" sz="2200" b="1" dirty="0">
                <a:solidFill>
                  <a:schemeClr val="tx1"/>
                </a:solidFill>
              </a:rPr>
              <a:t/>
            </a:r>
            <a:br>
              <a:rPr lang="fi-FI" sz="2200" b="1" dirty="0">
                <a:solidFill>
                  <a:schemeClr val="tx1"/>
                </a:solidFill>
              </a:rPr>
            </a:br>
            <a:r>
              <a:rPr lang="fi-FI" sz="2200" b="1" dirty="0" err="1" smtClean="0">
                <a:solidFill>
                  <a:schemeClr val="tx1"/>
                </a:solidFill>
              </a:rPr>
              <a:t>jukka.paatero@aalto.fi</a:t>
            </a:r>
            <a:endParaRPr lang="fi-FI" sz="2200" b="1" dirty="0" smtClean="0">
              <a:solidFill>
                <a:schemeClr val="tx1"/>
              </a:solidFill>
            </a:endParaRPr>
          </a:p>
          <a:p>
            <a:pPr algn="r"/>
            <a:endParaRPr lang="fi-FI" sz="1400" b="1" dirty="0">
              <a:solidFill>
                <a:schemeClr val="tx1"/>
              </a:solidFill>
            </a:endParaRPr>
          </a:p>
          <a:p>
            <a:pPr algn="r"/>
            <a:r>
              <a:rPr lang="fi-FI" sz="2200" b="1" dirty="0" smtClean="0">
                <a:solidFill>
                  <a:schemeClr val="tx1"/>
                </a:solidFill>
              </a:rPr>
              <a:t>HELTSTACK 8.5.2015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8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Scale Electricity Storage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4212" y="1412875"/>
            <a:ext cx="4031803" cy="4537075"/>
          </a:xfrm>
        </p:spPr>
        <p:txBody>
          <a:bodyPr/>
          <a:lstStyle/>
          <a:p>
            <a:r>
              <a:rPr lang="en-US" dirty="0" smtClean="0"/>
              <a:t>MW-scale lithium battery storages </a:t>
            </a:r>
          </a:p>
          <a:p>
            <a:r>
              <a:rPr lang="en-US" dirty="0" smtClean="0"/>
              <a:t>Fleets of electric vehicles = massive smart grid opportunity</a:t>
            </a:r>
          </a:p>
          <a:p>
            <a:r>
              <a:rPr lang="en-US" dirty="0" smtClean="0"/>
              <a:t>Balancing issues with large penetration of variable DG solved?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0" y="1484784"/>
            <a:ext cx="3429000" cy="22479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67" y="3861048"/>
            <a:ext cx="334837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3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Slows Down the Transition?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Huge long term investments in existing infra =&gt; money talks!</a:t>
            </a:r>
          </a:p>
          <a:p>
            <a:r>
              <a:rPr lang="en-US" dirty="0" smtClean="0"/>
              <a:t>Advocates of new energy thinking are often not present in urban planning processes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Novel solutions must be easy to use and maintain =&gt; or simply invisible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New environment for energy business is around the corner</a:t>
            </a:r>
          </a:p>
          <a:p>
            <a:r>
              <a:rPr lang="en-US" sz="3200" dirty="0" smtClean="0"/>
              <a:t>Local is global also with energy</a:t>
            </a:r>
          </a:p>
          <a:p>
            <a:r>
              <a:rPr lang="en-US" sz="3200" dirty="0" smtClean="0"/>
              <a:t>The new energy players are many:</a:t>
            </a:r>
          </a:p>
          <a:p>
            <a:pPr lvl="1"/>
            <a:r>
              <a:rPr lang="en-US" sz="2800" dirty="0" smtClean="0"/>
              <a:t>small wind, photovoltaics, micro-CHP, smart tech apps and novel storage</a:t>
            </a:r>
          </a:p>
        </p:txBody>
      </p:sp>
    </p:spTree>
    <p:extLst>
      <p:ext uri="{BB962C8B-B14F-4D97-AF65-F5344CB8AC3E}">
        <p14:creationId xmlns:p14="http://schemas.microsoft.com/office/powerpoint/2010/main" val="22367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834"/>
            <a:ext cx="9144000" cy="4733446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Main Themes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3608" y="1386362"/>
            <a:ext cx="6264696" cy="4392389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Towards Distributed Energy Production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/>
              <a:t>The Change in Grid: Getting Smart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The Change in Affordability: Case Solar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 smtClean="0"/>
              <a:t>What Slows </a:t>
            </a:r>
            <a:r>
              <a:rPr lang="en-US" dirty="0"/>
              <a:t>D</a:t>
            </a:r>
            <a:r>
              <a:rPr lang="en-US" dirty="0" smtClean="0"/>
              <a:t>own the Transition</a:t>
            </a:r>
          </a:p>
        </p:txBody>
      </p:sp>
    </p:spTree>
    <p:extLst>
      <p:ext uri="{BB962C8B-B14F-4D97-AF65-F5344CB8AC3E}">
        <p14:creationId xmlns:p14="http://schemas.microsoft.com/office/powerpoint/2010/main" val="15654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Distributed Generation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412875"/>
            <a:ext cx="4823891" cy="4537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TECHNOLOGY: opportunities for DG and the new smarter grid</a:t>
            </a:r>
          </a:p>
          <a:p>
            <a:r>
              <a:rPr lang="en-US" dirty="0" smtClean="0"/>
              <a:t>INVESTMENTS: improving cost benefit ratio of DG vs. cost intensity of traditional energy systems</a:t>
            </a:r>
          </a:p>
          <a:p>
            <a:r>
              <a:rPr lang="en-US" dirty="0" smtClean="0"/>
              <a:t>NEW ENVIRONMENT: the steps towards low carbon society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4" y="1628800"/>
            <a:ext cx="3034424" cy="3816424"/>
          </a:xfrm>
        </p:spPr>
      </p:pic>
    </p:spTree>
    <p:extLst>
      <p:ext uri="{BB962C8B-B14F-4D97-AF65-F5344CB8AC3E}">
        <p14:creationId xmlns:p14="http://schemas.microsoft.com/office/powerpoint/2010/main" val="224881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Generation Technologies</a:t>
            </a:r>
            <a:endParaRPr lang="en-US" dirty="0"/>
          </a:p>
        </p:txBody>
      </p:sp>
      <p:pic>
        <p:nvPicPr>
          <p:cNvPr id="448517" name="Picture 5" descr="DG_-_Energy_Visions_for_Finland_20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413" y="1268760"/>
            <a:ext cx="5840412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733256"/>
            <a:ext cx="3607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Distributed Generation / Source: VTT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302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Transition in Hierarchy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12776"/>
            <a:ext cx="7772400" cy="4093426"/>
          </a:xfrm>
        </p:spPr>
      </p:pic>
    </p:spTree>
    <p:extLst>
      <p:ext uri="{BB962C8B-B14F-4D97-AF65-F5344CB8AC3E}">
        <p14:creationId xmlns:p14="http://schemas.microsoft.com/office/powerpoint/2010/main" val="10633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Getting Smarter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810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445224"/>
            <a:ext cx="6845785" cy="461665"/>
          </a:xfrm>
          <a:prstGeom prst="rect">
            <a:avLst/>
          </a:prstGeom>
          <a:noFill/>
          <a:ln w="254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!  All the needed technology is already available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5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Needs: Low Energy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000" dirty="0" smtClean="0"/>
              <a:t>Lower energy needs</a:t>
            </a:r>
          </a:p>
          <a:p>
            <a:r>
              <a:rPr lang="en-US" sz="3000" dirty="0" smtClean="0"/>
              <a:t>New opportunities for local solutions</a:t>
            </a:r>
          </a:p>
          <a:p>
            <a:r>
              <a:rPr lang="en-US" sz="3000" dirty="0" smtClean="0"/>
              <a:t>Mindset open for new solutions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Picture 7" descr="passivehouse_kurnitsk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0472" y="1987959"/>
            <a:ext cx="3810000" cy="32412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Development: Case PV</a:t>
            </a:r>
            <a:endParaRPr lang="en-US" dirty="0"/>
          </a:p>
        </p:txBody>
      </p:sp>
      <p:pic>
        <p:nvPicPr>
          <p:cNvPr id="4" name="Picture 2" descr="C:\Users\Jukka Paatero\Documents\Google Drive\Work\Lecture_material_on_renewables\PV_2013\PV_20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86" y="1300699"/>
            <a:ext cx="5849485" cy="40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0950" y="1311731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GW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5301208"/>
            <a:ext cx="5708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Global installed PV capacity follows exponential growth as in S-curve type growth</a:t>
            </a:r>
            <a:endParaRPr lang="en-US" sz="20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r="2675" b="14846"/>
          <a:stretch/>
        </p:blipFill>
        <p:spPr>
          <a:xfrm>
            <a:off x="1979713" y="1628801"/>
            <a:ext cx="2592288" cy="1974299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5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Development of DG: Case Solar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8566" r="6235" b="11721"/>
          <a:stretch/>
        </p:blipFill>
        <p:spPr>
          <a:xfrm>
            <a:off x="1619672" y="1268760"/>
            <a:ext cx="6264696" cy="4624357"/>
          </a:xfrm>
        </p:spPr>
      </p:pic>
    </p:spTree>
    <p:extLst>
      <p:ext uri="{BB962C8B-B14F-4D97-AF65-F5344CB8AC3E}">
        <p14:creationId xmlns:p14="http://schemas.microsoft.com/office/powerpoint/2010/main" val="1854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stripc.ppt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strip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c:\msoffice\powerpnt\template\clrovrhd\blstripc.ppt</Template>
  <TotalTime>93627810</TotalTime>
  <Pages>9</Pages>
  <Words>251</Words>
  <Application>Microsoft Office PowerPoint</Application>
  <PresentationFormat>On-screen Show (4:3)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blstripc.ppt</vt:lpstr>
      <vt:lpstr>Towards sustainable integrated energy systems – distributed low emission  production, storage and smart grid</vt:lpstr>
      <vt:lpstr>Main Themes</vt:lpstr>
      <vt:lpstr>Towards Distributed Generation – Why?</vt:lpstr>
      <vt:lpstr>Distributed Generation Technologies</vt:lpstr>
      <vt:lpstr>The Transition in Hierarchy</vt:lpstr>
      <vt:lpstr>Grid Getting Smarter</vt:lpstr>
      <vt:lpstr>New Needs: Low Energy Communities</vt:lpstr>
      <vt:lpstr>Technology Development: Case PV</vt:lpstr>
      <vt:lpstr>Price Development of DG: Case Solar</vt:lpstr>
      <vt:lpstr>Grid Scale Electricity Storage is Here</vt:lpstr>
      <vt:lpstr>What Slows Down the Transition?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Ene-59.4301 Energy Systems for Communities (5 cr) [Period II]</dc:title>
  <dc:creator>Jukka Paatero</dc:creator>
  <cp:lastModifiedBy>Tiit Kallaste</cp:lastModifiedBy>
  <cp:revision>315</cp:revision>
  <cp:lastPrinted>2001-10-08T07:27:00Z</cp:lastPrinted>
  <dcterms:created xsi:type="dcterms:W3CDTF">1997-12-04T14:52:30Z</dcterms:created>
  <dcterms:modified xsi:type="dcterms:W3CDTF">2018-11-14T11:10:39Z</dcterms:modified>
</cp:coreProperties>
</file>